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7" r:id="rId3"/>
    <p:sldId id="358" r:id="rId4"/>
    <p:sldId id="257" r:id="rId5"/>
    <p:sldId id="359" r:id="rId6"/>
    <p:sldId id="262" r:id="rId7"/>
    <p:sldId id="363" r:id="rId8"/>
    <p:sldId id="259" r:id="rId9"/>
    <p:sldId id="261" r:id="rId10"/>
    <p:sldId id="275" r:id="rId11"/>
    <p:sldId id="360" r:id="rId12"/>
    <p:sldId id="361" r:id="rId13"/>
    <p:sldId id="362" r:id="rId14"/>
    <p:sldId id="364" r:id="rId15"/>
    <p:sldId id="365" r:id="rId16"/>
    <p:sldId id="366" r:id="rId17"/>
    <p:sldId id="367" r:id="rId18"/>
    <p:sldId id="368" r:id="rId19"/>
    <p:sldId id="369" r:id="rId20"/>
    <p:sldId id="370" r:id="rId21"/>
    <p:sldId id="3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Huey" initials="JH" lastIdx="1" clrIdx="0">
    <p:extLst>
      <p:ext uri="{19B8F6BF-5375-455C-9EA6-DF929625EA0E}">
        <p15:presenceInfo xmlns:p15="http://schemas.microsoft.com/office/powerpoint/2012/main" userId="S::jhuey@lighthouse-sf.org::a5f2421a-4404-4a9e-92f9-3166bfa47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E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73052" autoAdjust="0"/>
  </p:normalViewPr>
  <p:slideViewPr>
    <p:cSldViewPr snapToGrid="0">
      <p:cViewPr varScale="1">
        <p:scale>
          <a:sx n="54" d="100"/>
          <a:sy n="54" d="100"/>
        </p:scale>
        <p:origin x="1350" y="7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F0E8A-4E1A-4CA3-9C18-98E3A6465DE2}"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D46EF-315D-4A70-82B9-5A26DE6F6EF0}" type="slidenum">
              <a:rPr lang="en-US" smtClean="0"/>
              <a:t>‹#›</a:t>
            </a:fld>
            <a:endParaRPr lang="en-US"/>
          </a:p>
        </p:txBody>
      </p:sp>
    </p:spTree>
    <p:extLst>
      <p:ext uri="{BB962C8B-B14F-4D97-AF65-F5344CB8AC3E}">
        <p14:creationId xmlns:p14="http://schemas.microsoft.com/office/powerpoint/2010/main" val="15864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Hello! Welcome…</a:t>
            </a:r>
            <a:r>
              <a:rPr lang="en-US" dirty="0"/>
              <a:t>NEXT SLIDE</a:t>
            </a:r>
          </a:p>
        </p:txBody>
      </p:sp>
      <p:sp>
        <p:nvSpPr>
          <p:cNvPr id="4" name="Slide Number Placeholder 3"/>
          <p:cNvSpPr>
            <a:spLocks noGrp="1"/>
          </p:cNvSpPr>
          <p:nvPr>
            <p:ph type="sldNum" sz="quarter" idx="10"/>
          </p:nvPr>
        </p:nvSpPr>
        <p:spPr/>
        <p:txBody>
          <a:bodyPr/>
          <a:lstStyle/>
          <a:p>
            <a:fld id="{CEAD46EF-315D-4A70-82B9-5A26DE6F6EF0}" type="slidenum">
              <a:rPr lang="en-US" smtClean="0"/>
              <a:t>1</a:t>
            </a:fld>
            <a:endParaRPr lang="en-US"/>
          </a:p>
        </p:txBody>
      </p:sp>
    </p:spTree>
    <p:extLst>
      <p:ext uri="{BB962C8B-B14F-4D97-AF65-F5344CB8AC3E}">
        <p14:creationId xmlns:p14="http://schemas.microsoft.com/office/powerpoint/2010/main" val="131703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[DC] Take the Interactive Tactile Exercises booklet out of your packet, but don’t open the booklet. The student must orient the document correctly,  use appropriate finger pressure and use proper hand orientation. We recommend the flat hand scanning technique to get a general sense of a graphic.</a:t>
            </a:r>
          </a:p>
        </p:txBody>
      </p:sp>
      <p:sp>
        <p:nvSpPr>
          <p:cNvPr id="4" name="Slide Number Placeholder 3"/>
          <p:cNvSpPr>
            <a:spLocks noGrp="1"/>
          </p:cNvSpPr>
          <p:nvPr>
            <p:ph type="sldNum" sz="quarter" idx="10"/>
          </p:nvPr>
        </p:nvSpPr>
        <p:spPr/>
        <p:txBody>
          <a:bodyPr/>
          <a:lstStyle/>
          <a:p>
            <a:fld id="{CEAD46EF-315D-4A70-82B9-5A26DE6F6EF0}" type="slidenum">
              <a:rPr lang="en-US" smtClean="0"/>
              <a:t>10</a:t>
            </a:fld>
            <a:endParaRPr lang="en-US"/>
          </a:p>
        </p:txBody>
      </p:sp>
    </p:spTree>
    <p:extLst>
      <p:ext uri="{BB962C8B-B14F-4D97-AF65-F5344CB8AC3E}">
        <p14:creationId xmlns:p14="http://schemas.microsoft.com/office/powerpoint/2010/main" val="120578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[DC] </a:t>
            </a:r>
            <a:r>
              <a:rPr lang="en-US" sz="1800" dirty="0">
                <a:effectLst/>
                <a:latin typeface="Calibri" panose="020F0502020204030204" pitchFamily="34" charset="0"/>
                <a:ea typeface="Calibri" panose="020F0502020204030204" pitchFamily="34" charset="0"/>
                <a:cs typeface="Arial" panose="020B0604020202020204" pitchFamily="34" charset="0"/>
              </a:rPr>
              <a:t>Still with eyes closed flip back the cover to reveal the first 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Beginning upper left, tracking right - what do you feel? Braille. I’ll tell you what it says “</a:t>
            </a:r>
            <a:r>
              <a:rPr lang="en-US" sz="1800" b="1" dirty="0">
                <a:effectLst/>
                <a:latin typeface="Calibri" panose="020F0502020204030204" pitchFamily="34" charset="0"/>
                <a:ea typeface="Calibri" panose="020F0502020204030204" pitchFamily="34" charset="0"/>
                <a:cs typeface="Arial" panose="020B0604020202020204" pitchFamily="34" charset="0"/>
              </a:rPr>
              <a:t>Shape Identification and Location</a:t>
            </a:r>
            <a:r>
              <a:rPr lang="en-US" sz="18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nSpc>
                <a:spcPct val="106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Feel on this page – how many objects are there? (Answer: 3)</a:t>
            </a:r>
          </a:p>
          <a:p>
            <a:pPr marL="342900" marR="0" lvl="0" indent="-342900">
              <a:lnSpc>
                <a:spcPct val="106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The object nearest the top – what shape is it? (Answer: Square)</a:t>
            </a:r>
          </a:p>
          <a:p>
            <a:pPr marL="342900" marR="0" lvl="0" indent="-342900">
              <a:lnSpc>
                <a:spcPct val="106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The next object nearest the square is what shape? (Answer: Triangle)</a:t>
            </a:r>
          </a:p>
          <a:p>
            <a:pPr marL="342900" marR="0" lvl="0" indent="-342900">
              <a:lnSpc>
                <a:spcPct val="106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There is a third object. What shape is it? (Answer: Circle)</a:t>
            </a:r>
          </a:p>
          <a:p>
            <a:pPr marL="342900" marR="0" lvl="0" indent="-342900">
              <a:lnSpc>
                <a:spcPct val="106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The circle, where is it located in relation to the first two? (Answer: lower right). And if you were to think of a clock face, with the square at 12 o’clock, triangle at 9 o’clock, what would you say is the location of the circle? (Answer: 4 o’clock)</a:t>
            </a:r>
          </a:p>
          <a:p>
            <a:pPr marL="342900" marR="0" lvl="0" indent="-342900">
              <a:lnSpc>
                <a:spcPct val="106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Arial" panose="020B0604020202020204" pitchFamily="34" charset="0"/>
              </a:rPr>
              <a:t>Bonus question: The circle is closer to the triangle, or the square? (Answer: Square). </a:t>
            </a:r>
          </a:p>
        </p:txBody>
      </p:sp>
      <p:sp>
        <p:nvSpPr>
          <p:cNvPr id="4" name="Slide Number Placeholder 3"/>
          <p:cNvSpPr>
            <a:spLocks noGrp="1"/>
          </p:cNvSpPr>
          <p:nvPr>
            <p:ph type="sldNum" sz="quarter" idx="10"/>
          </p:nvPr>
        </p:nvSpPr>
        <p:spPr/>
        <p:txBody>
          <a:bodyPr/>
          <a:lstStyle/>
          <a:p>
            <a:fld id="{CEAD46EF-315D-4A70-82B9-5A26DE6F6EF0}" type="slidenum">
              <a:rPr lang="en-US" smtClean="0"/>
              <a:t>11</a:t>
            </a:fld>
            <a:endParaRPr lang="en-US"/>
          </a:p>
        </p:txBody>
      </p:sp>
    </p:spTree>
    <p:extLst>
      <p:ext uri="{BB962C8B-B14F-4D97-AF65-F5344CB8AC3E}">
        <p14:creationId xmlns:p14="http://schemas.microsoft.com/office/powerpoint/2010/main" val="226621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en-US" sz="1400" dirty="0">
                <a:effectLst/>
                <a:latin typeface="Calibri" panose="020F0502020204030204" pitchFamily="34" charset="0"/>
                <a:ea typeface="Calibri" panose="020F0502020204030204" pitchFamily="34" charset="0"/>
                <a:cs typeface="Arial" panose="020B0604020202020204" pitchFamily="34" charset="0"/>
              </a:rPr>
              <a:t>Eyes closed let’s flip the page.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Upper left, tracking right, the braille reads “</a:t>
            </a:r>
            <a:r>
              <a:rPr lang="en-US" sz="1400" b="1" dirty="0">
                <a:effectLst/>
                <a:latin typeface="Calibri" panose="020F0502020204030204" pitchFamily="34" charset="0"/>
                <a:ea typeface="Calibri" panose="020F0502020204030204" pitchFamily="34" charset="0"/>
                <a:cs typeface="Arial" panose="020B0604020202020204" pitchFamily="34" charset="0"/>
              </a:rPr>
              <a:t>Symbol Recognition”</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Feel free to explore while I describe this page. This page is laid out as a simple table. A horizontal line across the length of the page. Above are the column titles, the leftmost being “Target”, to the right “Symbol Set”. Bisecting the horizontal line, between Target and Symbol Set, is a vertical line. To the left you’ll find a “Target” symbol, to the right a “Symbol Set” of four symbols. So, Target, Vertical line, Symbol Set. And there are three rows.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“One of these things is not like the others, one of these things is not the same.” Our goal is to familiarize ourselves with the Target symbol and then to the right find that symbol. Is it in position 1,2,3, or 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Starting with the top line of symbols just beneath that horizontal line, first target symbol. Anyone care to describe the overall shape? (A: oval). It is an oval containing a braille letter “b”. Now tracking right, are four symbols. Match the target symbol and tell me which position think it is 1, 2, 3, or 4. (Answer: 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How would you describe the other shapes in this row? (Answer: triangles)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Next line down. Target symbol… Now to the right… These are both more complex, more varied… Which position matches the target? (Answer: 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Next line down. And to the right… I can hear some of you thinking “What the…?” Which position matches the target? (Answer: 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6000"/>
              </a:lnSpc>
              <a:spcBef>
                <a:spcPts val="0"/>
              </a:spcBef>
              <a:spcAft>
                <a:spcPts val="0"/>
              </a:spcAft>
              <a:buFont typeface="+mj-lt"/>
              <a:buAutoNum type="arabicPeriod"/>
            </a:pPr>
            <a:r>
              <a:rPr lang="en-US" sz="1400" dirty="0">
                <a:effectLst/>
                <a:latin typeface="Calibri" panose="020F0502020204030204" pitchFamily="34" charset="0"/>
                <a:ea typeface="Calibri" panose="020F0502020204030204" pitchFamily="34" charset="0"/>
                <a:cs typeface="Arial" panose="020B0604020202020204" pitchFamily="34" charset="0"/>
              </a:rPr>
              <a:t>You can open your eyes.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6000"/>
              </a:lnSpc>
              <a:spcBef>
                <a:spcPts val="0"/>
              </a:spcBef>
              <a:spcAft>
                <a:spcPts val="0"/>
              </a:spcAft>
              <a:buFont typeface="+mj-lt"/>
              <a:buAutoNum type="alphaLcPeriod"/>
            </a:pPr>
            <a:r>
              <a:rPr lang="en-US" sz="1400" dirty="0">
                <a:effectLst/>
                <a:latin typeface="Calibri" panose="020F0502020204030204" pitchFamily="34" charset="0"/>
                <a:ea typeface="Calibri" panose="020F0502020204030204" pitchFamily="34" charset="0"/>
                <a:cs typeface="Arial" panose="020B0604020202020204" pitchFamily="34" charset="0"/>
              </a:rPr>
              <a:t>First target a “b” inside an oval is our symbol for a “bus”. We’ve also introduced a “t” in a triangle for “taxi”.</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6000"/>
              </a:lnSpc>
              <a:spcBef>
                <a:spcPts val="0"/>
              </a:spcBef>
              <a:spcAft>
                <a:spcPts val="0"/>
              </a:spcAft>
              <a:buFont typeface="+mj-lt"/>
              <a:buAutoNum type="alphaLcPeriod"/>
            </a:pPr>
            <a:r>
              <a:rPr lang="en-US" sz="1400" dirty="0">
                <a:effectLst/>
                <a:latin typeface="Calibri" panose="020F0502020204030204" pitchFamily="34" charset="0"/>
                <a:ea typeface="Calibri" panose="020F0502020204030204" pitchFamily="34" charset="0"/>
                <a:cs typeface="Arial" panose="020B0604020202020204" pitchFamily="34" charset="0"/>
              </a:rPr>
              <a:t>Second target an “N” inside a circle with an intersecting line is a compass rose. “f” in a semi-circle for “fare” (as in fare/ticket machine). We use circles for lots of things.</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6000"/>
              </a:lnSpc>
              <a:spcBef>
                <a:spcPts val="0"/>
              </a:spcBef>
              <a:spcAft>
                <a:spcPts val="800"/>
              </a:spcAft>
              <a:buFont typeface="+mj-lt"/>
              <a:buAutoNum type="alphaLcPeriod"/>
            </a:pPr>
            <a:r>
              <a:rPr lang="en-US" sz="1400" dirty="0">
                <a:effectLst/>
                <a:latin typeface="Calibri" panose="020F0502020204030204" pitchFamily="34" charset="0"/>
                <a:ea typeface="Calibri" panose="020F0502020204030204" pitchFamily="34" charset="0"/>
                <a:cs typeface="Arial" panose="020B0604020202020204" pitchFamily="34" charset="0"/>
              </a:rPr>
              <a:t>Third target is our symbol for stairs. Also we have escalator (to board), elevator, and escalator (treads moving towards you).</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r>
              <a:rPr lang="en-US" sz="1400" dirty="0">
                <a:effectLst/>
                <a:latin typeface="Calibri" panose="020F0502020204030204" pitchFamily="34" charset="0"/>
                <a:ea typeface="Calibri" panose="020F0502020204030204" pitchFamily="34" charset="0"/>
                <a:cs typeface="Arial" panose="020B0604020202020204" pitchFamily="34" charset="0"/>
              </a:rPr>
              <a:t>That third row is tricky to read by touch. The nuance between horizontal lines versus a chevron, or the subtlety of a chevron facing one direction vs another? And then there’s the fact that the target has been rotated 90 degrees. Which visually one picks out readily, but tactually it may be read as a different object. And on maps symbols might be encountered in any orientation.</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EAD46EF-315D-4A70-82B9-5A26DE6F6EF0}" type="slidenum">
              <a:rPr lang="en-US" smtClean="0"/>
              <a:t>12</a:t>
            </a:fld>
            <a:endParaRPr lang="en-US"/>
          </a:p>
        </p:txBody>
      </p:sp>
    </p:spTree>
    <p:extLst>
      <p:ext uri="{BB962C8B-B14F-4D97-AF65-F5344CB8AC3E}">
        <p14:creationId xmlns:p14="http://schemas.microsoft.com/office/powerpoint/2010/main" val="151447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[DC] Do we have time for one more? Close your eyes and flip to the final page. Anyone have an idea what this might be? The upper left Braille reads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Map</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don’t have time to explore this map in detail, but can you at least find by touch any of the target symbols we just encountered? What symbols do you recognize?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insights have you gained from this tactile exercise?</a:t>
            </a:r>
          </a:p>
          <a:p>
            <a:pPr marL="342900" marR="0" lvl="0" indent="-342900">
              <a:lnSpc>
                <a:spcPct val="105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EAD46EF-315D-4A70-82B9-5A26DE6F6EF0}" type="slidenum">
              <a:rPr lang="en-US" smtClean="0"/>
              <a:t>13</a:t>
            </a:fld>
            <a:endParaRPr lang="en-US"/>
          </a:p>
        </p:txBody>
      </p:sp>
    </p:spTree>
    <p:extLst>
      <p:ext uri="{BB962C8B-B14F-4D97-AF65-F5344CB8AC3E}">
        <p14:creationId xmlns:p14="http://schemas.microsoft.com/office/powerpoint/2010/main" val="194322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[JK] Each TMAP consists of two pages, the map page and a key page that gives the meaning of the symbols and abbreviations used on the map. Each TMAP contains the following features.</a:t>
            </a:r>
          </a:p>
          <a:p>
            <a:pPr marL="342900" marR="0" lvl="0" indent="-342900">
              <a:lnSpc>
                <a:spcPct val="105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EAD46EF-315D-4A70-82B9-5A26DE6F6EF0}" type="slidenum">
              <a:rPr lang="en-US" smtClean="0"/>
              <a:t>14</a:t>
            </a:fld>
            <a:endParaRPr lang="en-US"/>
          </a:p>
        </p:txBody>
      </p:sp>
    </p:spTree>
    <p:extLst>
      <p:ext uri="{BB962C8B-B14F-4D97-AF65-F5344CB8AC3E}">
        <p14:creationId xmlns:p14="http://schemas.microsoft.com/office/powerpoint/2010/main" val="2174543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[JK]Title at the top of the page. Scale indicator. Compass rose, top of a TMAP is always North. Map address location marker, usually in the center of the map. Street lines. Street name abbreviations located along the edges of the map where street lines intersect the edge of the page.</a:t>
            </a:r>
          </a:p>
          <a:p>
            <a:pPr marL="342900" marR="0" lvl="0" indent="-342900">
              <a:lnSpc>
                <a:spcPct val="105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EAD46EF-315D-4A70-82B9-5A26DE6F6EF0}" type="slidenum">
              <a:rPr lang="en-US" smtClean="0"/>
              <a:t>15</a:t>
            </a:fld>
            <a:endParaRPr lang="en-US"/>
          </a:p>
        </p:txBody>
      </p:sp>
    </p:spTree>
    <p:extLst>
      <p:ext uri="{BB962C8B-B14F-4D97-AF65-F5344CB8AC3E}">
        <p14:creationId xmlns:p14="http://schemas.microsoft.com/office/powerpoint/2010/main" val="228504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[JK] Title, Symbols with descriptions, Street abbreviations with full street name and directions.</a:t>
            </a:r>
          </a:p>
          <a:p>
            <a:pPr marL="342900" marR="0" lvl="0" indent="-342900">
              <a:lnSpc>
                <a:spcPct val="105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EAD46EF-315D-4A70-82B9-5A26DE6F6EF0}" type="slidenum">
              <a:rPr lang="en-US" smtClean="0"/>
              <a:t>16</a:t>
            </a:fld>
            <a:endParaRPr lang="en-US"/>
          </a:p>
        </p:txBody>
      </p:sp>
    </p:spTree>
    <p:extLst>
      <p:ext uri="{BB962C8B-B14F-4D97-AF65-F5344CB8AC3E}">
        <p14:creationId xmlns:p14="http://schemas.microsoft.com/office/powerpoint/2010/main" val="151235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[JK] Now let’s watch this demonstration of TMAP reading.</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EAD46EF-315D-4A70-82B9-5A26DE6F6EF0}" type="slidenum">
              <a:rPr lang="en-US" smtClean="0"/>
              <a:t>17</a:t>
            </a:fld>
            <a:endParaRPr lang="en-US"/>
          </a:p>
        </p:txBody>
      </p:sp>
    </p:spTree>
    <p:extLst>
      <p:ext uri="{BB962C8B-B14F-4D97-AF65-F5344CB8AC3E}">
        <p14:creationId xmlns:p14="http://schemas.microsoft.com/office/powerpoint/2010/main" val="477544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[JK] Now let’s see what we can discover about the neighborhood around 201 Main Street.</a:t>
            </a: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How many streets run north and south? (4 streets)</a:t>
            </a: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How many streets run east and west? ((3 streets)</a:t>
            </a: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How did you get this directional information? (looking at the map, looking at the key)</a:t>
            </a:r>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doesn’t 201 Main Street appear to be on Main Street? (building behind a parking lot?, error in Open Street Map?)</a:t>
            </a:r>
          </a:p>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What are the nearest cross streets to the map location address indicator?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Cernon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Kendal</a:t>
            </a:r>
            <a:r>
              <a:rPr lang="en-US" sz="1800" dirty="0">
                <a:effectLst/>
                <a:latin typeface="Calibri" panose="020F0502020204030204" pitchFamily="34" charset="0"/>
                <a:ea typeface="Calibri" panose="020F0502020204030204" pitchFamily="34" charset="0"/>
              </a:rPr>
              <a:t>)</a:t>
            </a: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What streets would you follow to go from Merchant Street and Dobbins Street to 201 Main Street? </a:t>
            </a:r>
          </a:p>
        </p:txBody>
      </p:sp>
      <p:sp>
        <p:nvSpPr>
          <p:cNvPr id="4" name="Slide Number Placeholder 3"/>
          <p:cNvSpPr>
            <a:spLocks noGrp="1"/>
          </p:cNvSpPr>
          <p:nvPr>
            <p:ph type="sldNum" sz="quarter" idx="10"/>
          </p:nvPr>
        </p:nvSpPr>
        <p:spPr/>
        <p:txBody>
          <a:bodyPr/>
          <a:lstStyle/>
          <a:p>
            <a:fld id="{CEAD46EF-315D-4A70-82B9-5A26DE6F6EF0}" type="slidenum">
              <a:rPr lang="en-US" smtClean="0"/>
              <a:t>18</a:t>
            </a:fld>
            <a:endParaRPr lang="en-US"/>
          </a:p>
        </p:txBody>
      </p:sp>
    </p:spTree>
    <p:extLst>
      <p:ext uri="{BB962C8B-B14F-4D97-AF65-F5344CB8AC3E}">
        <p14:creationId xmlns:p14="http://schemas.microsoft.com/office/powerpoint/2010/main" val="2500967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[FW]  We’re coming to the last item in your packet, a list of LightHouse Tactile Map Resources. TMAP account registration page. TMAP videos. TMAP home page, all about TMAP. TMAP contact email address. Adaptations website and email address. Free BART Station map offer for Bay Area teachers and students.</a:t>
            </a:r>
          </a:p>
        </p:txBody>
      </p:sp>
      <p:sp>
        <p:nvSpPr>
          <p:cNvPr id="4" name="Slide Number Placeholder 3"/>
          <p:cNvSpPr>
            <a:spLocks noGrp="1"/>
          </p:cNvSpPr>
          <p:nvPr>
            <p:ph type="sldNum" sz="quarter" idx="10"/>
          </p:nvPr>
        </p:nvSpPr>
        <p:spPr/>
        <p:txBody>
          <a:bodyPr/>
          <a:lstStyle/>
          <a:p>
            <a:fld id="{CEAD46EF-315D-4A70-82B9-5A26DE6F6EF0}" type="slidenum">
              <a:rPr lang="en-US" smtClean="0"/>
              <a:t>19</a:t>
            </a:fld>
            <a:endParaRPr lang="en-US"/>
          </a:p>
        </p:txBody>
      </p:sp>
    </p:spTree>
    <p:extLst>
      <p:ext uri="{BB962C8B-B14F-4D97-AF65-F5344CB8AC3E}">
        <p14:creationId xmlns:p14="http://schemas.microsoft.com/office/powerpoint/2010/main" val="307342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[FW] Each of you should have received a packet of documents for this presentation. Raise your hand if you need a packet, or if you need braille documents.</a:t>
            </a:r>
          </a:p>
          <a:p>
            <a:endParaRPr lang="en-US" dirty="0"/>
          </a:p>
        </p:txBody>
      </p:sp>
      <p:sp>
        <p:nvSpPr>
          <p:cNvPr id="4" name="Slide Number Placeholder 3"/>
          <p:cNvSpPr>
            <a:spLocks noGrp="1"/>
          </p:cNvSpPr>
          <p:nvPr>
            <p:ph type="sldNum" sz="quarter" idx="10"/>
          </p:nvPr>
        </p:nvSpPr>
        <p:spPr/>
        <p:txBody>
          <a:bodyPr/>
          <a:lstStyle/>
          <a:p>
            <a:fld id="{CEAD46EF-315D-4A70-82B9-5A26DE6F6EF0}" type="slidenum">
              <a:rPr lang="en-US" smtClean="0"/>
              <a:t>2</a:t>
            </a:fld>
            <a:endParaRPr lang="en-US"/>
          </a:p>
        </p:txBody>
      </p:sp>
    </p:spTree>
    <p:extLst>
      <p:ext uri="{BB962C8B-B14F-4D97-AF65-F5344CB8AC3E}">
        <p14:creationId xmlns:p14="http://schemas.microsoft.com/office/powerpoint/2010/main" val="773009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rPr>
              <a:t>Has anyone here used TMAP? Would you share your story?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[FW] Now we have time for your questions and comments. Who would like to ask the first question?</a:t>
            </a:r>
          </a:p>
        </p:txBody>
      </p:sp>
      <p:sp>
        <p:nvSpPr>
          <p:cNvPr id="4" name="Slide Number Placeholder 3"/>
          <p:cNvSpPr>
            <a:spLocks noGrp="1"/>
          </p:cNvSpPr>
          <p:nvPr>
            <p:ph type="sldNum" sz="quarter" idx="10"/>
          </p:nvPr>
        </p:nvSpPr>
        <p:spPr/>
        <p:txBody>
          <a:bodyPr/>
          <a:lstStyle/>
          <a:p>
            <a:fld id="{CEAD46EF-315D-4A70-82B9-5A26DE6F6EF0}" type="slidenum">
              <a:rPr lang="en-US" smtClean="0"/>
              <a:t>20</a:t>
            </a:fld>
            <a:endParaRPr lang="en-US"/>
          </a:p>
        </p:txBody>
      </p:sp>
    </p:spTree>
    <p:extLst>
      <p:ext uri="{BB962C8B-B14F-4D97-AF65-F5344CB8AC3E}">
        <p14:creationId xmlns:p14="http://schemas.microsoft.com/office/powerpoint/2010/main" val="2112351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EAD46EF-315D-4A70-82B9-5A26DE6F6EF0}" type="slidenum">
              <a:rPr lang="en-US" smtClean="0"/>
              <a:t>21</a:t>
            </a:fld>
            <a:endParaRPr lang="en-US"/>
          </a:p>
        </p:txBody>
      </p:sp>
    </p:spTree>
    <p:extLst>
      <p:ext uri="{BB962C8B-B14F-4D97-AF65-F5344CB8AC3E}">
        <p14:creationId xmlns:p14="http://schemas.microsoft.com/office/powerpoint/2010/main" val="398775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[FW] I’m Frank Welte, and my co-presenters are Divina Carlson and Jerry Kuns.</a:t>
            </a:r>
            <a:endParaRPr lang="en-US" dirty="0"/>
          </a:p>
        </p:txBody>
      </p:sp>
      <p:sp>
        <p:nvSpPr>
          <p:cNvPr id="4" name="Slide Number Placeholder 3"/>
          <p:cNvSpPr>
            <a:spLocks noGrp="1"/>
          </p:cNvSpPr>
          <p:nvPr>
            <p:ph type="sldNum" sz="quarter" idx="10"/>
          </p:nvPr>
        </p:nvSpPr>
        <p:spPr/>
        <p:txBody>
          <a:bodyPr/>
          <a:lstStyle/>
          <a:p>
            <a:fld id="{CEAD46EF-315D-4A70-82B9-5A26DE6F6EF0}" type="slidenum">
              <a:rPr lang="en-US" smtClean="0"/>
              <a:t>3</a:t>
            </a:fld>
            <a:endParaRPr lang="en-US"/>
          </a:p>
        </p:txBody>
      </p:sp>
    </p:spTree>
    <p:extLst>
      <p:ext uri="{BB962C8B-B14F-4D97-AF65-F5344CB8AC3E}">
        <p14:creationId xmlns:p14="http://schemas.microsoft.com/office/powerpoint/2010/main" val="260568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AD46EF-315D-4A70-82B9-5A26DE6F6EF0}" type="slidenum">
              <a:rPr lang="en-US" smtClean="0"/>
              <a:t>4</a:t>
            </a:fld>
            <a:endParaRPr lang="en-US"/>
          </a:p>
        </p:txBody>
      </p:sp>
    </p:spTree>
    <p:extLst>
      <p:ext uri="{BB962C8B-B14F-4D97-AF65-F5344CB8AC3E}">
        <p14:creationId xmlns:p14="http://schemas.microsoft.com/office/powerpoint/2010/main" val="3260294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AD46EF-315D-4A70-82B9-5A26DE6F6EF0}" type="slidenum">
              <a:rPr lang="en-US" smtClean="0"/>
              <a:t>5</a:t>
            </a:fld>
            <a:endParaRPr lang="en-US"/>
          </a:p>
        </p:txBody>
      </p:sp>
    </p:spTree>
    <p:extLst>
      <p:ext uri="{BB962C8B-B14F-4D97-AF65-F5344CB8AC3E}">
        <p14:creationId xmlns:p14="http://schemas.microsoft.com/office/powerpoint/2010/main" val="385858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TMAP stands for Tactile Maps Automated 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TMAP is a </a:t>
            </a:r>
            <a:r>
              <a:rPr lang="en-US" baseline="0" dirty="0" err="1"/>
              <a:t>screenreader</a:t>
            </a:r>
            <a:r>
              <a:rPr lang="en-US" baseline="0" dirty="0"/>
              <a:t> friendly web-app that generates tactile street maps. Enter an address, intersection, or landmark and click Create Map. </a:t>
            </a:r>
            <a:r>
              <a:rPr lang="en-US" sz="1200" dirty="0"/>
              <a:t>Download a PDF for embossing </a:t>
            </a:r>
            <a:r>
              <a:rPr lang="en-US" baseline="0" dirty="0"/>
              <a:t>on a Tiger embosser or printing onto swell paper. The physical maps themselves are also called TMAPs.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general, making tactile maps is time consuming and expensive.  That’s where the Automated aspect comes in. TMAP is easy to use, fast, and generates legible, consistent maps with braille labels.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TMAP was invented by Dr. Josh Miele.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EAD46EF-315D-4A70-82B9-5A26DE6F6EF0}" type="slidenum">
              <a:rPr lang="en-US" smtClean="0"/>
              <a:t>6</a:t>
            </a:fld>
            <a:endParaRPr lang="en-US"/>
          </a:p>
        </p:txBody>
      </p:sp>
    </p:spTree>
    <p:extLst>
      <p:ext uri="{BB962C8B-B14F-4D97-AF65-F5344CB8AC3E}">
        <p14:creationId xmlns:p14="http://schemas.microsoft.com/office/powerpoint/2010/main" val="210519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[JK] Let’s watch this short video to see how a TMAP is created.</a:t>
            </a:r>
          </a:p>
          <a:p>
            <a:pPr marL="342900" marR="0" lvl="0" indent="-342900">
              <a:lnSpc>
                <a:spcPct val="105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CEAD46EF-315D-4A70-82B9-5A26DE6F6EF0}" type="slidenum">
              <a:rPr lang="en-US" smtClean="0"/>
              <a:t>7</a:t>
            </a:fld>
            <a:endParaRPr lang="en-US"/>
          </a:p>
        </p:txBody>
      </p:sp>
    </p:spTree>
    <p:extLst>
      <p:ext uri="{BB962C8B-B14F-4D97-AF65-F5344CB8AC3E}">
        <p14:creationId xmlns:p14="http://schemas.microsoft.com/office/powerpoint/2010/main" val="312779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Why TMAP</a:t>
            </a:r>
            <a:r>
              <a:rPr lang="en-US" u="sng" dirty="0"/>
              <a:t>?</a:t>
            </a:r>
            <a:r>
              <a:rPr lang="en-US" sz="1200" u="sng" dirty="0">
                <a:effectLst/>
                <a:latin typeface="+mn-lt"/>
                <a:ea typeface="+mn-ea"/>
                <a:cs typeface="+mn-cs"/>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tactile maps empower people to navigate their neighborhoods, yet b</a:t>
            </a:r>
            <a:r>
              <a:rPr lang="en-US" sz="1800" dirty="0"/>
              <a:t>lind and low vision communities have little access to information that helps them learn about their surroundings.</a:t>
            </a:r>
            <a:br>
              <a:rPr lang="en-US" sz="1800" dirty="0"/>
            </a:b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Hard copy braille maps has proven helpful. The “mental mapping” that occurs from studying a map, one’s spatial understanding of a place, is roughly equivalent to if one had physically explored that place. Because of this, </a:t>
            </a:r>
            <a:r>
              <a:rPr lang="en-US" sz="1800" dirty="0"/>
              <a:t>O&amp;M Specialists have found TMAP to be an effective tool for teaching spatial development, routes, and developing tactile reading skills. </a:t>
            </a:r>
            <a:r>
              <a:rPr lang="en-US" sz="1800" dirty="0">
                <a:effectLst/>
                <a:latin typeface="Calibri" panose="020F0502020204030204" pitchFamily="34" charset="0"/>
                <a:ea typeface="Calibri" panose="020F0502020204030204" pitchFamily="34" charset="0"/>
                <a:cs typeface="Times New Roman" panose="02020603050405020304" pitchFamily="18" charset="0"/>
              </a:rPr>
              <a:t>650+ users, mostly O&amp;M. </a:t>
            </a:r>
          </a:p>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Josh video short</a:t>
            </a:r>
            <a:endParaRPr lang="en-US" baseline="0" dirty="0"/>
          </a:p>
          <a:p>
            <a:r>
              <a:rPr lang="en-US" baseline="0" dirty="0"/>
              <a:t>NEXT SLIDE</a:t>
            </a:r>
            <a:endParaRPr lang="en-US" dirty="0"/>
          </a:p>
          <a:p>
            <a:endParaRPr lang="en-US" dirty="0"/>
          </a:p>
        </p:txBody>
      </p:sp>
      <p:sp>
        <p:nvSpPr>
          <p:cNvPr id="4" name="Slide Number Placeholder 3"/>
          <p:cNvSpPr>
            <a:spLocks noGrp="1"/>
          </p:cNvSpPr>
          <p:nvPr>
            <p:ph type="sldNum" sz="quarter" idx="10"/>
          </p:nvPr>
        </p:nvSpPr>
        <p:spPr/>
        <p:txBody>
          <a:bodyPr/>
          <a:lstStyle/>
          <a:p>
            <a:fld id="{CEAD46EF-315D-4A70-82B9-5A26DE6F6EF0}" type="slidenum">
              <a:rPr lang="en-US" smtClean="0"/>
              <a:t>8</a:t>
            </a:fld>
            <a:endParaRPr lang="en-US"/>
          </a:p>
        </p:txBody>
      </p:sp>
    </p:spTree>
    <p:extLst>
      <p:ext uri="{BB962C8B-B14F-4D97-AF65-F5344CB8AC3E}">
        <p14:creationId xmlns:p14="http://schemas.microsoft.com/office/powerpoint/2010/main" val="37643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[FW] Why should students develop tactile literacy skills?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Much information is presented as graphics, and students need to be able to access this information.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focus on reading tactile maps because the spatial awareness developed in map reading is important in orientation and mobility and because it is also useful for reading other types of tactile graphics.</a:t>
            </a:r>
          </a:p>
          <a:p>
            <a:endParaRPr lang="en-US" dirty="0"/>
          </a:p>
        </p:txBody>
      </p:sp>
      <p:sp>
        <p:nvSpPr>
          <p:cNvPr id="4" name="Slide Number Placeholder 3"/>
          <p:cNvSpPr>
            <a:spLocks noGrp="1"/>
          </p:cNvSpPr>
          <p:nvPr>
            <p:ph type="sldNum" sz="quarter" idx="10"/>
          </p:nvPr>
        </p:nvSpPr>
        <p:spPr/>
        <p:txBody>
          <a:bodyPr/>
          <a:lstStyle/>
          <a:p>
            <a:fld id="{CEAD46EF-315D-4A70-82B9-5A26DE6F6EF0}" type="slidenum">
              <a:rPr lang="en-US" smtClean="0"/>
              <a:t>9</a:t>
            </a:fld>
            <a:endParaRPr lang="en-US"/>
          </a:p>
        </p:txBody>
      </p:sp>
    </p:spTree>
    <p:extLst>
      <p:ext uri="{BB962C8B-B14F-4D97-AF65-F5344CB8AC3E}">
        <p14:creationId xmlns:p14="http://schemas.microsoft.com/office/powerpoint/2010/main" val="3508502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224A22-035E-40AC-9E61-836AF15B9823}"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204724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24A22-035E-40AC-9E61-836AF15B9823}"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13183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24A22-035E-40AC-9E61-836AF15B9823}"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373808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24A22-035E-40AC-9E61-836AF15B9823}"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54028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24A22-035E-40AC-9E61-836AF15B9823}"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423987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224A22-035E-40AC-9E61-836AF15B9823}"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23301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224A22-035E-40AC-9E61-836AF15B9823}"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48529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224A22-035E-40AC-9E61-836AF15B9823}" type="datetimeFigureOut">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376984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24A22-035E-40AC-9E61-836AF15B9823}" type="datetimeFigureOut">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235667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24A22-035E-40AC-9E61-836AF15B9823}"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302326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24A22-035E-40AC-9E61-836AF15B9823}"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72FC8-F0A3-4B67-A5AF-FB814A82A8F7}" type="slidenum">
              <a:rPr lang="en-US" smtClean="0"/>
              <a:t>‹#›</a:t>
            </a:fld>
            <a:endParaRPr lang="en-US"/>
          </a:p>
        </p:txBody>
      </p:sp>
    </p:spTree>
    <p:extLst>
      <p:ext uri="{BB962C8B-B14F-4D97-AF65-F5344CB8AC3E}">
        <p14:creationId xmlns:p14="http://schemas.microsoft.com/office/powerpoint/2010/main" val="214622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24A22-035E-40AC-9E61-836AF15B9823}" type="datetimeFigureOut">
              <a:rPr lang="en-US" smtClean="0"/>
              <a:t>11/20/2023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72FC8-F0A3-4B67-A5AF-FB814A82A8F7}" type="slidenum">
              <a:rPr lang="en-US" smtClean="0"/>
              <a:t>‹#›</a:t>
            </a:fld>
            <a:endParaRPr lang="en-US"/>
          </a:p>
        </p:txBody>
      </p:sp>
    </p:spTree>
    <p:extLst>
      <p:ext uri="{BB962C8B-B14F-4D97-AF65-F5344CB8AC3E}">
        <p14:creationId xmlns:p14="http://schemas.microsoft.com/office/powerpoint/2010/main" val="193143679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welte@lighthouse-sf.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Jerrykuns@gmail.com" TargetMode="External"/><Relationship Id="rId4" Type="http://schemas.openxmlformats.org/officeDocument/2006/relationships/hyperlink" Target="mailto:gkehret@lighthouse-sf.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1152" y="762997"/>
            <a:ext cx="10194536" cy="1761065"/>
          </a:xfrm>
        </p:spPr>
        <p:txBody>
          <a:bodyPr>
            <a:normAutofit fontScale="90000"/>
          </a:bodyPr>
          <a:lstStyle/>
          <a:p>
            <a:pPr algn="l"/>
            <a:r>
              <a:rPr lang="en-US" dirty="0"/>
              <a:t>Hands-on Introduction to Reading Tactile Maps Using TMAP</a:t>
            </a:r>
          </a:p>
        </p:txBody>
      </p:sp>
      <p:sp>
        <p:nvSpPr>
          <p:cNvPr id="3" name="Subtitle 2"/>
          <p:cNvSpPr>
            <a:spLocks noGrp="1"/>
          </p:cNvSpPr>
          <p:nvPr>
            <p:ph type="subTitle" idx="1"/>
          </p:nvPr>
        </p:nvSpPr>
        <p:spPr>
          <a:xfrm>
            <a:off x="1670797" y="2624667"/>
            <a:ext cx="10194536" cy="3574427"/>
          </a:xfrm>
        </p:spPr>
        <p:txBody>
          <a:bodyPr>
            <a:normAutofit/>
          </a:bodyPr>
          <a:lstStyle/>
          <a:p>
            <a:pPr algn="l"/>
            <a:r>
              <a:rPr lang="en-US" sz="3200" dirty="0" err="1"/>
              <a:t>LightHouse</a:t>
            </a:r>
            <a:r>
              <a:rPr lang="en-US" sz="3200" dirty="0"/>
              <a:t> for the Blind:</a:t>
            </a:r>
          </a:p>
          <a:p>
            <a:pPr algn="l"/>
            <a:r>
              <a:rPr lang="en-US" sz="3200" dirty="0"/>
              <a:t>Media and Accessible Design Laboratory (MAD Lab) </a:t>
            </a:r>
          </a:p>
          <a:p>
            <a:pPr algn="l"/>
            <a:endParaRPr lang="en-US" sz="3200" dirty="0"/>
          </a:p>
          <a:p>
            <a:pPr algn="l"/>
            <a:r>
              <a:rPr lang="en-US" sz="3200" dirty="0"/>
              <a:t>Getting in Touch with Literacy 2023</a:t>
            </a:r>
          </a:p>
        </p:txBody>
      </p:sp>
      <p:pic>
        <p:nvPicPr>
          <p:cNvPr id="4" name="Picture 3" descr="LightHouse for the Blind and Visually Impaired" title="logo">
            <a:extLst>
              <a:ext uri="{FF2B5EF4-FFF2-40B4-BE49-F238E27FC236}">
                <a16:creationId xmlns:a16="http://schemas.microsoft.com/office/drawing/2014/main" id="{F3753163-BA56-E047-8D21-91EEEF09D715}"/>
              </a:ext>
            </a:extLst>
          </p:cNvPr>
          <p:cNvPicPr>
            <a:picLocks noChangeAspect="1"/>
          </p:cNvPicPr>
          <p:nvPr/>
        </p:nvPicPr>
        <p:blipFill>
          <a:blip r:embed="rId3"/>
          <a:stretch>
            <a:fillRect/>
          </a:stretch>
        </p:blipFill>
        <p:spPr>
          <a:xfrm>
            <a:off x="1581152" y="6039437"/>
            <a:ext cx="3271959" cy="463935"/>
          </a:xfrm>
          <a:prstGeom prst="rect">
            <a:avLst/>
          </a:prstGeom>
        </p:spPr>
      </p:pic>
    </p:spTree>
    <p:extLst>
      <p:ext uri="{BB962C8B-B14F-4D97-AF65-F5344CB8AC3E}">
        <p14:creationId xmlns:p14="http://schemas.microsoft.com/office/powerpoint/2010/main" val="55611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Tactile Reading</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“Interactive Tactile Exercises (No Peeking!)</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Orient the document.</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Hand position.</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Finger pressure</a:t>
            </a:r>
          </a:p>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Flat hand scanning technique</a:t>
            </a:r>
          </a:p>
          <a:p>
            <a:endParaRPr lang="en-US" sz="3000" dirty="0"/>
          </a:p>
        </p:txBody>
      </p:sp>
    </p:spTree>
    <p:extLst>
      <p:ext uri="{BB962C8B-B14F-4D97-AF65-F5344CB8AC3E}">
        <p14:creationId xmlns:p14="http://schemas.microsoft.com/office/powerpoint/2010/main" val="292299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Identification and Location</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How many shapes are there? </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What are the shapes? </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Which shape is closest to the top of the page? </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Which shape is closer to the square, and which direction would you move your finger to get there from the square?</a:t>
            </a:r>
            <a:endParaRPr lang="en-US" sz="3200" dirty="0"/>
          </a:p>
        </p:txBody>
      </p:sp>
    </p:spTree>
    <p:extLst>
      <p:ext uri="{BB962C8B-B14F-4D97-AF65-F5344CB8AC3E}">
        <p14:creationId xmlns:p14="http://schemas.microsoft.com/office/powerpoint/2010/main" val="112644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 Recognition</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Target symbol</a:t>
            </a:r>
          </a:p>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Symbols set</a:t>
            </a:r>
          </a:p>
        </p:txBody>
      </p:sp>
    </p:spTree>
    <p:extLst>
      <p:ext uri="{BB962C8B-B14F-4D97-AF65-F5344CB8AC3E}">
        <p14:creationId xmlns:p14="http://schemas.microsoft.com/office/powerpoint/2010/main" val="143859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Map</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What symbols do you recognize?</a:t>
            </a:r>
          </a:p>
        </p:txBody>
      </p:sp>
    </p:spTree>
    <p:extLst>
      <p:ext uri="{BB962C8B-B14F-4D97-AF65-F5344CB8AC3E}">
        <p14:creationId xmlns:p14="http://schemas.microsoft.com/office/powerpoint/2010/main" val="52310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Parts of a TMAP</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Map</a:t>
            </a:r>
          </a:p>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Key</a:t>
            </a:r>
          </a:p>
          <a:p>
            <a:pPr marL="342900" marR="0" lvl="0" indent="-342900">
              <a:lnSpc>
                <a:spcPct val="105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20618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Map</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Title</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Scale</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Compass rose</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Locator dot – the address</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Streets</a:t>
            </a:r>
          </a:p>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Street name – abbreviated</a:t>
            </a:r>
          </a:p>
          <a:p>
            <a:pPr marL="342900" marR="0" lvl="0" indent="-342900">
              <a:lnSpc>
                <a:spcPct val="105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9066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Title = address</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Symbols</a:t>
            </a:r>
          </a:p>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Street abbreviations, full name, direction</a:t>
            </a:r>
          </a:p>
          <a:p>
            <a:pPr marL="342900" marR="0" lvl="0" indent="-342900">
              <a:lnSpc>
                <a:spcPct val="105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7433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TMAP Tutorial - Reading the Map Video</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6066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TMAP Exercise</a:t>
            </a:r>
          </a:p>
        </p:txBody>
      </p:sp>
      <p:sp>
        <p:nvSpPr>
          <p:cNvPr id="3" name="Content Placeholder 2"/>
          <p:cNvSpPr>
            <a:spLocks noGrp="1"/>
          </p:cNvSpPr>
          <p:nvPr>
            <p:ph idx="1"/>
          </p:nvPr>
        </p:nvSpPr>
        <p:spPr>
          <a:xfrm>
            <a:off x="838200" y="1807695"/>
            <a:ext cx="10515600" cy="4575175"/>
          </a:xfrm>
        </p:spPr>
        <p:txBody>
          <a:bodyPr>
            <a:normAutofit/>
          </a:body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How many streets run north and south?</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How many streets run east and west?</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How did you get this directional information?</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What are the nearest cross streets to the map location address indicator?</a:t>
            </a:r>
          </a:p>
          <a:p>
            <a:pPr marL="342900" marR="0" lvl="0" indent="-342900">
              <a:lnSpc>
                <a:spcPct val="105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rPr>
              <a:t>Why doesn’t 201 Main Street appear to be on Main Street?</a:t>
            </a:r>
            <a:endParaRPr lang="en-US" sz="32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What streets would you follow to go from Merchant Street and Dobbins Street to 201 Main Street?</a:t>
            </a:r>
          </a:p>
          <a:p>
            <a:pPr marL="342900" marR="0" lvl="0" indent="-342900">
              <a:lnSpc>
                <a:spcPct val="105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0518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LightHouse Tactile Map Resources</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Create Your FREE TMAP User-Account!</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YouTube tutorials</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Everything TMAP (How to print, Lesson plans)</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How to Purchase</a:t>
            </a:r>
          </a:p>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Free BART Station Maps</a:t>
            </a:r>
          </a:p>
          <a:p>
            <a:pPr marL="342900" marR="0" lvl="0" indent="-342900">
              <a:lnSpc>
                <a:spcPct val="105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720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in Your Participant Packet</a:t>
            </a:r>
          </a:p>
        </p:txBody>
      </p:sp>
      <p:sp>
        <p:nvSpPr>
          <p:cNvPr id="4" name="Content Placeholder 2">
            <a:extLst>
              <a:ext uri="{FF2B5EF4-FFF2-40B4-BE49-F238E27FC236}">
                <a16:creationId xmlns:a16="http://schemas.microsoft.com/office/drawing/2014/main" id="{3D7F6794-6C65-3845-B06F-D90011D4D02E}"/>
              </a:ext>
            </a:extLst>
          </p:cNvPr>
          <p:cNvSpPr txBox="1">
            <a:spLocks/>
          </p:cNvSpPr>
          <p:nvPr/>
        </p:nvSpPr>
        <p:spPr>
          <a:xfrm>
            <a:off x="8764172" y="2208628"/>
            <a:ext cx="2895604" cy="3953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p>
        </p:txBody>
      </p:sp>
      <p:sp>
        <p:nvSpPr>
          <p:cNvPr id="5" name="Content Placeholder 3">
            <a:extLst>
              <a:ext uri="{FF2B5EF4-FFF2-40B4-BE49-F238E27FC236}">
                <a16:creationId xmlns:a16="http://schemas.microsoft.com/office/drawing/2014/main" id="{7ADC2AFA-E348-704E-9742-8607FF9480BA}"/>
              </a:ext>
            </a:extLst>
          </p:cNvPr>
          <p:cNvSpPr txBox="1">
            <a:spLocks/>
          </p:cNvSpPr>
          <p:nvPr/>
        </p:nvSpPr>
        <p:spPr>
          <a:xfrm>
            <a:off x="5920739" y="1740902"/>
            <a:ext cx="5318760" cy="5117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0" dirty="0"/>
          </a:p>
        </p:txBody>
      </p:sp>
      <p:sp>
        <p:nvSpPr>
          <p:cNvPr id="6" name="Content Placeholder 2">
            <a:extLst>
              <a:ext uri="{FF2B5EF4-FFF2-40B4-BE49-F238E27FC236}">
                <a16:creationId xmlns:a16="http://schemas.microsoft.com/office/drawing/2014/main" id="{3D7F6794-6C65-3845-B06F-D90011D4D02E}"/>
              </a:ext>
            </a:extLst>
          </p:cNvPr>
          <p:cNvSpPr txBox="1">
            <a:spLocks/>
          </p:cNvSpPr>
          <p:nvPr/>
        </p:nvSpPr>
        <p:spPr>
          <a:xfrm>
            <a:off x="838199" y="1740902"/>
            <a:ext cx="10401299" cy="49138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Session agenda</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Training shades (optional)</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Interactive Tactile Exercises (No Peeking!)</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201 Main Street TMAP</a:t>
            </a:r>
          </a:p>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Resources handout</a:t>
            </a:r>
          </a:p>
          <a:p>
            <a:pPr marL="0" indent="0">
              <a:buNone/>
            </a:pPr>
            <a:endParaRPr lang="en-US" sz="3000" dirty="0"/>
          </a:p>
        </p:txBody>
      </p:sp>
    </p:spTree>
    <p:extLst>
      <p:ext uri="{BB962C8B-B14F-4D97-AF65-F5344CB8AC3E}">
        <p14:creationId xmlns:p14="http://schemas.microsoft.com/office/powerpoint/2010/main" val="3787707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Has anyone here used TMAP? Share your story?</a:t>
            </a:r>
          </a:p>
          <a:p>
            <a:pPr marL="342900" marR="0" lvl="0" indent="-342900">
              <a:lnSpc>
                <a:spcPct val="105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05304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a:xfrm>
            <a:off x="838200" y="1825624"/>
            <a:ext cx="10515600" cy="4575175"/>
          </a:xfrm>
        </p:spPr>
        <p:txBody>
          <a:bodyPr>
            <a:normAutofit/>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Frank Welte, </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fwelte@lighthouse-sf.org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Divina Carlson, </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dcarlson@lighthouse-sf.org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Jerry Kuns, </a:t>
            </a:r>
            <a:r>
              <a:rPr lang="en-US" sz="3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Jerrykuns@gmail.com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4353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p:txBody>
          <a:bodyPr/>
          <a:lstStyle/>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dirty="0"/>
              <a:t>Frank Welte, Sr. Braille Specialist</a:t>
            </a:r>
          </a:p>
          <a:p>
            <a:pPr marL="0" indent="0">
              <a:buNone/>
            </a:pPr>
            <a:r>
              <a:rPr lang="en-US" sz="3000" dirty="0"/>
              <a:t>Media and Accessible Design Laboratory </a:t>
            </a:r>
          </a:p>
          <a:p>
            <a:pPr marL="0" indent="0">
              <a:buNone/>
            </a:pPr>
            <a:r>
              <a:rPr lang="en-US" sz="3000" dirty="0"/>
              <a:t>LightHouse for the Blind and Visually Impaired</a:t>
            </a:r>
          </a:p>
          <a:p>
            <a:pPr marL="0" indent="0">
              <a:buNone/>
            </a:pPr>
            <a:r>
              <a:rPr lang="en-US" sz="3000" dirty="0"/>
              <a:t>fwelte@lighthouse-sf.org</a:t>
            </a:r>
          </a:p>
          <a:p>
            <a:pPr marL="0" indent="0">
              <a:buNone/>
            </a:pPr>
            <a:endParaRPr lang="en-US" sz="3000" dirty="0"/>
          </a:p>
          <a:p>
            <a:pPr marL="0" indent="0">
              <a:buNone/>
            </a:pPr>
            <a:endParaRPr lang="en-US" dirty="0"/>
          </a:p>
        </p:txBody>
      </p:sp>
      <p:pic>
        <p:nvPicPr>
          <p:cNvPr id="8" name="Picture 7">
            <a:extLst>
              <a:ext uri="{FF2B5EF4-FFF2-40B4-BE49-F238E27FC236}">
                <a16:creationId xmlns:a16="http://schemas.microsoft.com/office/drawing/2014/main" id="{6E6E97E5-3504-9443-9A88-980A557A5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312" y="786384"/>
            <a:ext cx="5266944" cy="3511296"/>
          </a:xfrm>
          <a:prstGeom prst="rect">
            <a:avLst/>
          </a:prstGeom>
        </p:spPr>
      </p:pic>
    </p:spTree>
    <p:extLst>
      <p:ext uri="{BB962C8B-B14F-4D97-AF65-F5344CB8AC3E}">
        <p14:creationId xmlns:p14="http://schemas.microsoft.com/office/powerpoint/2010/main" val="345825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a:xfrm>
            <a:off x="838200" y="1807696"/>
            <a:ext cx="10515600" cy="4351338"/>
          </a:xfrm>
        </p:spPr>
        <p:txBody>
          <a:bodyPr/>
          <a:lstStyle/>
          <a:p>
            <a:pPr marL="0" indent="0">
              <a:buNone/>
            </a:pPr>
            <a:endParaRPr lang="en-US" sz="3000" dirty="0"/>
          </a:p>
          <a:p>
            <a:pPr marL="0" indent="0">
              <a:buNone/>
            </a:pPr>
            <a:endParaRPr lang="en-US" sz="3000" dirty="0"/>
          </a:p>
          <a:p>
            <a:pPr marL="0" indent="0">
              <a:buNone/>
            </a:pPr>
            <a:endParaRPr lang="en-US" sz="3000" dirty="0"/>
          </a:p>
          <a:p>
            <a:pPr marL="0" indent="0">
              <a:buNone/>
            </a:pPr>
            <a:r>
              <a:rPr lang="en-US" sz="3000" dirty="0"/>
              <a:t>		</a:t>
            </a:r>
          </a:p>
          <a:p>
            <a:pPr marL="0" indent="0">
              <a:buNone/>
            </a:pPr>
            <a:r>
              <a:rPr lang="en-US" sz="3000" dirty="0"/>
              <a:t>Divina Carlson, Braille Teacher,</a:t>
            </a:r>
          </a:p>
          <a:p>
            <a:pPr marL="0" indent="0">
              <a:buNone/>
            </a:pPr>
            <a:r>
              <a:rPr lang="en-US" sz="3000" dirty="0"/>
              <a:t> </a:t>
            </a:r>
          </a:p>
          <a:p>
            <a:pPr marL="0" indent="0">
              <a:buNone/>
            </a:pPr>
            <a:r>
              <a:rPr lang="en-US" sz="3000" dirty="0" err="1"/>
              <a:t>LightHouse</a:t>
            </a:r>
            <a:r>
              <a:rPr lang="en-US" sz="3000" dirty="0"/>
              <a:t> for the Blind and Visually Impaired</a:t>
            </a:r>
          </a:p>
          <a:p>
            <a:pPr marL="0" indent="0">
              <a:buNone/>
            </a:pPr>
            <a:r>
              <a:rPr lang="en-US" sz="3000" dirty="0"/>
              <a:t>dcarlson@lighthouse-sf.org</a:t>
            </a:r>
          </a:p>
          <a:p>
            <a:pPr marL="0" indent="0">
              <a:buNone/>
            </a:pPr>
            <a:endParaRPr lang="en-US" sz="30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879" y="783771"/>
            <a:ext cx="5146893" cy="3548743"/>
          </a:xfrm>
          <a:prstGeom prst="rect">
            <a:avLst/>
          </a:prstGeom>
        </p:spPr>
      </p:pic>
    </p:spTree>
    <p:extLst>
      <p:ext uri="{BB962C8B-B14F-4D97-AF65-F5344CB8AC3E}">
        <p14:creationId xmlns:p14="http://schemas.microsoft.com/office/powerpoint/2010/main" val="315529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p:txBody>
          <a:bodyPr/>
          <a:lstStyle/>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dirty="0"/>
              <a:t>Jerry Kuns, Consultant</a:t>
            </a:r>
          </a:p>
          <a:p>
            <a:pPr marL="0" indent="0">
              <a:buNone/>
            </a:pPr>
            <a:r>
              <a:rPr lang="en-US" sz="3000" dirty="0"/>
              <a:t>Jerrykuns@gmail.com</a:t>
            </a:r>
          </a:p>
          <a:p>
            <a:pPr marL="0" indent="0">
              <a:buNone/>
            </a:pPr>
            <a:endParaRPr lang="en-US" dirty="0"/>
          </a:p>
        </p:txBody>
      </p:sp>
      <p:pic>
        <p:nvPicPr>
          <p:cNvPr id="6" name="Picture 5">
            <a:extLst>
              <a:ext uri="{FF2B5EF4-FFF2-40B4-BE49-F238E27FC236}">
                <a16:creationId xmlns:a16="http://schemas.microsoft.com/office/drawing/2014/main" id="{4F5A5A35-DF2D-2CE3-FE61-DFEEE9FAF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016" y="50292"/>
            <a:ext cx="5739384" cy="6757416"/>
          </a:xfrm>
          <a:prstGeom prst="rect">
            <a:avLst/>
          </a:prstGeom>
        </p:spPr>
      </p:pic>
    </p:spTree>
    <p:extLst>
      <p:ext uri="{BB962C8B-B14F-4D97-AF65-F5344CB8AC3E}">
        <p14:creationId xmlns:p14="http://schemas.microsoft.com/office/powerpoint/2010/main" val="80510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TMAP?</a:t>
            </a:r>
          </a:p>
        </p:txBody>
      </p:sp>
      <p:sp>
        <p:nvSpPr>
          <p:cNvPr id="3" name="Content Placeholder 2"/>
          <p:cNvSpPr>
            <a:spLocks noGrp="1"/>
          </p:cNvSpPr>
          <p:nvPr>
            <p:ph idx="1"/>
          </p:nvPr>
        </p:nvSpPr>
        <p:spPr>
          <a:xfrm>
            <a:off x="838200" y="1338146"/>
            <a:ext cx="10515600" cy="5151864"/>
          </a:xfrm>
        </p:spPr>
        <p:txBody>
          <a:bodyPr>
            <a:normAutofit/>
          </a:bodyPr>
          <a:lstStyle/>
          <a:p>
            <a:pPr>
              <a:lnSpc>
                <a:spcPct val="120000"/>
              </a:lnSpc>
            </a:pPr>
            <a:r>
              <a:rPr lang="en-US" sz="3200" dirty="0"/>
              <a:t>Tactile Maps Automated Production</a:t>
            </a:r>
          </a:p>
          <a:p>
            <a:pPr lvl="1">
              <a:lnSpc>
                <a:spcPct val="120000"/>
              </a:lnSpc>
            </a:pPr>
            <a:r>
              <a:rPr lang="en-US" sz="3200" dirty="0"/>
              <a:t>A </a:t>
            </a:r>
            <a:r>
              <a:rPr lang="en-US" sz="3200" dirty="0" err="1"/>
              <a:t>screenreader</a:t>
            </a:r>
            <a:r>
              <a:rPr lang="en-US" sz="3200" dirty="0"/>
              <a:t> friendly web-app that generates tactile street maps</a:t>
            </a:r>
          </a:p>
          <a:p>
            <a:pPr lvl="1">
              <a:lnSpc>
                <a:spcPct val="120000"/>
              </a:lnSpc>
            </a:pPr>
            <a:r>
              <a:rPr lang="en-US" sz="3200" dirty="0"/>
              <a:t>Enter address, intersection, or landmark and click Create Map</a:t>
            </a:r>
          </a:p>
          <a:p>
            <a:pPr>
              <a:lnSpc>
                <a:spcPct val="120000"/>
              </a:lnSpc>
            </a:pPr>
            <a:r>
              <a:rPr lang="en-US" sz="3200" dirty="0"/>
              <a:t>Download PDF for embossing/printing</a:t>
            </a:r>
          </a:p>
          <a:p>
            <a:pPr>
              <a:lnSpc>
                <a:spcPct val="120000"/>
              </a:lnSpc>
            </a:pPr>
            <a:r>
              <a:rPr lang="en-US" sz="3200" dirty="0"/>
              <a:t>Invented by Dr. Josh Miele</a:t>
            </a:r>
          </a:p>
          <a:p>
            <a:pPr>
              <a:lnSpc>
                <a:spcPct val="120000"/>
              </a:lnSpc>
            </a:pPr>
            <a:endParaRPr lang="en-US" sz="3200" dirty="0"/>
          </a:p>
        </p:txBody>
      </p:sp>
    </p:spTree>
    <p:extLst>
      <p:ext uri="{BB962C8B-B14F-4D97-AF65-F5344CB8AC3E}">
        <p14:creationId xmlns:p14="http://schemas.microsoft.com/office/powerpoint/2010/main" val="92382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TMAP Tutorial - Web App Video</a:t>
            </a:r>
          </a:p>
        </p:txBody>
      </p:sp>
      <p:sp>
        <p:nvSpPr>
          <p:cNvPr id="3" name="Content Placeholder 2"/>
          <p:cNvSpPr>
            <a:spLocks noGrp="1"/>
          </p:cNvSpPr>
          <p:nvPr>
            <p:ph idx="1"/>
          </p:nvPr>
        </p:nvSpPr>
        <p:spPr>
          <a:xfrm>
            <a:off x="838200" y="1825624"/>
            <a:ext cx="10515600" cy="4575175"/>
          </a:xfrm>
        </p:spPr>
        <p:txBody>
          <a:bodyPr>
            <a:normAutofit/>
          </a:bodyPr>
          <a:lstStyle/>
          <a:p>
            <a:pPr marL="342900" marR="0" lvl="0" indent="-342900">
              <a:lnSpc>
                <a:spcPct val="105000"/>
              </a:lnSpc>
              <a:spcBef>
                <a:spcPts val="0"/>
              </a:spcBef>
              <a:spcAft>
                <a:spcPts val="80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0729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TMAP?</a:t>
            </a:r>
          </a:p>
        </p:txBody>
      </p:sp>
      <p:sp>
        <p:nvSpPr>
          <p:cNvPr id="3" name="Content Placeholder 2"/>
          <p:cNvSpPr>
            <a:spLocks noGrp="1"/>
          </p:cNvSpPr>
          <p:nvPr>
            <p:ph idx="1"/>
          </p:nvPr>
        </p:nvSpPr>
        <p:spPr/>
        <p:txBody>
          <a:bodyPr>
            <a:normAutofit/>
          </a:bodyPr>
          <a:lstStyle/>
          <a:p>
            <a:pPr marL="0" indent="0">
              <a:buNone/>
            </a:pPr>
            <a:r>
              <a:rPr lang="en-US" sz="3200" dirty="0"/>
              <a:t>Blind and low vision communities have little to no access to information that helps them learn about their surroundings.</a:t>
            </a:r>
            <a:br>
              <a:rPr lang="en-US" sz="3200" dirty="0"/>
            </a:br>
            <a:endParaRPr lang="en-US" sz="3200" dirty="0"/>
          </a:p>
          <a:p>
            <a:pPr marL="0" indent="0">
              <a:buNone/>
            </a:pPr>
            <a:r>
              <a:rPr lang="en-US" sz="3200" dirty="0"/>
              <a:t>O&amp;M Specialists have found TMAP to be an effective tool for teaching spatial development, routes, and developing tactile reading skills.</a:t>
            </a:r>
          </a:p>
        </p:txBody>
      </p:sp>
    </p:spTree>
    <p:extLst>
      <p:ext uri="{BB962C8B-B14F-4D97-AF65-F5344CB8AC3E}">
        <p14:creationId xmlns:p14="http://schemas.microsoft.com/office/powerpoint/2010/main" val="169621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Develop Tactile Reading Skills?</a:t>
            </a:r>
          </a:p>
        </p:txBody>
      </p:sp>
      <p:sp>
        <p:nvSpPr>
          <p:cNvPr id="3" name="Content Placeholder 2"/>
          <p:cNvSpPr>
            <a:spLocks noGrp="1"/>
          </p:cNvSpPr>
          <p:nvPr>
            <p:ph idx="1"/>
          </p:nvPr>
        </p:nvSpPr>
        <p:spPr/>
        <p:txBody>
          <a:bodyPr>
            <a:normAutofit/>
          </a:bodyPr>
          <a:lstStyle/>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Much information is presented graphically.</a:t>
            </a:r>
          </a:p>
          <a:p>
            <a:pPr marL="342900" marR="0" lvl="0" indent="-342900">
              <a:lnSpc>
                <a:spcPct val="10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Tactile reading develops spatial skills, which help orientation and mobility.</a:t>
            </a:r>
          </a:p>
          <a:p>
            <a:pPr marL="342900" marR="0" lvl="0" indent="-342900">
              <a:lnSpc>
                <a:spcPct val="105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rPr>
              <a:t>Tactile reading is useful for understanding tactile graphics.</a:t>
            </a:r>
          </a:p>
        </p:txBody>
      </p:sp>
    </p:spTree>
    <p:extLst>
      <p:ext uri="{BB962C8B-B14F-4D97-AF65-F5344CB8AC3E}">
        <p14:creationId xmlns:p14="http://schemas.microsoft.com/office/powerpoint/2010/main" val="404275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2054</Words>
  <Application>Microsoft Office PowerPoint</Application>
  <PresentationFormat>Widescreen</PresentationFormat>
  <Paragraphs>177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Symbol</vt:lpstr>
      <vt:lpstr>Office Theme</vt:lpstr>
      <vt:lpstr>Hands-on Introduction to Reading Tactile Maps Using TMAP</vt:lpstr>
      <vt:lpstr>Items in Your Participant Packet</vt:lpstr>
      <vt:lpstr>Presenters</vt:lpstr>
      <vt:lpstr>Presenters</vt:lpstr>
      <vt:lpstr>Presenters</vt:lpstr>
      <vt:lpstr>What is TMAP?</vt:lpstr>
      <vt:lpstr> TMAP Tutorial - Web App Video</vt:lpstr>
      <vt:lpstr>Why TMAP?</vt:lpstr>
      <vt:lpstr>Why Develop Tactile Reading Skills?</vt:lpstr>
      <vt:lpstr>Intro to Tactile Reading</vt:lpstr>
      <vt:lpstr>Shape Identification and Location</vt:lpstr>
      <vt:lpstr>Symbol Recognition</vt:lpstr>
      <vt:lpstr>Sample Map</vt:lpstr>
      <vt:lpstr> The Parts of a TMAP</vt:lpstr>
      <vt:lpstr> Map</vt:lpstr>
      <vt:lpstr>Key</vt:lpstr>
      <vt:lpstr>TMAP Tutorial - Reading the Map Video</vt:lpstr>
      <vt:lpstr>TMAP Exercise</vt:lpstr>
      <vt:lpstr>LightHouse Tactile Map Resources</vt:lpstr>
      <vt:lpstr>Q&amp;A</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TMAP: Building Environmental Literacy at a Distance</dc:title>
  <dc:creator>Jennifer Huey</dc:creator>
  <cp:lastModifiedBy>Frank Welte</cp:lastModifiedBy>
  <cp:revision>134</cp:revision>
  <dcterms:created xsi:type="dcterms:W3CDTF">2020-10-14T00:26:16Z</dcterms:created>
  <dcterms:modified xsi:type="dcterms:W3CDTF">2023-11-20T19:59:26Z</dcterms:modified>
</cp:coreProperties>
</file>